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80" r:id="rId6"/>
    <p:sldId id="276" r:id="rId7"/>
    <p:sldId id="286" r:id="rId8"/>
    <p:sldId id="275" r:id="rId9"/>
    <p:sldId id="274" r:id="rId10"/>
    <p:sldId id="273" r:id="rId11"/>
    <p:sldId id="272" r:id="rId12"/>
    <p:sldId id="266" r:id="rId13"/>
    <p:sldId id="261" r:id="rId14"/>
    <p:sldId id="287" r:id="rId15"/>
    <p:sldId id="267" r:id="rId16"/>
    <p:sldId id="268" r:id="rId17"/>
    <p:sldId id="284" r:id="rId18"/>
    <p:sldId id="288" r:id="rId19"/>
    <p:sldId id="283" r:id="rId20"/>
    <p:sldId id="285" r:id="rId21"/>
    <p:sldId id="289" r:id="rId22"/>
    <p:sldId id="269" r:id="rId23"/>
    <p:sldId id="281" r:id="rId24"/>
    <p:sldId id="262" r:id="rId25"/>
    <p:sldId id="263" r:id="rId26"/>
    <p:sldId id="278" r:id="rId27"/>
    <p:sldId id="291" r:id="rId2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2639E"/>
    <a:srgbClr val="22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28BDB-1A8E-510F-E4CF-E3CC5B661764}" v="131" dt="2023-01-09T11:45:08.016"/>
    <p1510:client id="{576D5B40-628B-33E7-ADD1-E34115E9434F}" v="1174" dt="2024-01-04T14:04:28.984"/>
    <p1510:client id="{727F44DF-CB7E-4FB1-91CD-A9CA21C4E968}" v="3" dt="2023-01-09T09:37:24.268"/>
    <p1510:client id="{7C401252-D98C-88A8-A982-16286DD278F5}" v="317" dt="2024-01-10T17:30:06.495"/>
    <p1510:client id="{A8656AB9-E982-FEF1-0437-98D726F781D0}" v="2" dt="2023-12-07T09:34:30.163"/>
    <p1510:client id="{AAE28C29-A6F8-355D-007F-1E759D116A87}" v="19" dt="2024-01-11T11:47:52.775"/>
    <p1510:client id="{B0FABBFB-D0F7-27B0-130D-53F98D7A3793}" v="826" dt="2024-01-05T11:55:28.198"/>
    <p1510:client id="{B9508E2A-4BCC-6A1B-F3FE-AF3CB695DFA8}" v="214" dt="2024-01-10T12:58:09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27"/>
  </p:normalViewPr>
  <p:slideViewPr>
    <p:cSldViewPr snapToGrid="0">
      <p:cViewPr varScale="1">
        <p:scale>
          <a:sx n="95" d="100"/>
          <a:sy n="95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90DD8-D110-48D5-8D42-87F95CCAC0E0}" type="datetimeFigureOut">
              <a:rPr lang="nb-NO" smtClean="0"/>
              <a:t>17.01.2024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A6C8D-5626-41BE-99BE-91A92DE0C0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32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8525-7BE9-44CE-A95C-B2A18DEFC865}" type="datetime1">
              <a:rPr lang="nb-NO" smtClean="0"/>
              <a:t>17.01.2024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08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FDA1-0062-4D2D-B799-B633F8FBAA66}" type="datetime1">
              <a:rPr lang="nb-NO" smtClean="0"/>
              <a:t>17.01.2024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75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2771-38A2-4FF4-A2C6-B1BB1C1982E7}" type="datetime1">
              <a:rPr lang="nb-NO" smtClean="0"/>
              <a:t>17.01.2024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370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89F4-FA6F-494C-A501-402EDB4C472A}" type="datetime1">
              <a:rPr lang="nb-NO" smtClean="0"/>
              <a:t>17.01.2024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071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3A45-0D79-461E-AFE4-5F18E588BF47}" type="datetime1">
              <a:rPr lang="nb-NO" smtClean="0"/>
              <a:t>17.01.2024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06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ED60-0A0A-4BDB-9C1D-77D38839D5AF}" type="datetime1">
              <a:rPr lang="nb-NO" smtClean="0"/>
              <a:t>17.01.2024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74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DBCB-6BA1-4457-8F31-8DB9E97748A0}" type="datetime1">
              <a:rPr lang="nb-NO" smtClean="0"/>
              <a:t>17.01.2024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9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2D9E-9DE6-41BD-A971-0F12F39A4637}" type="datetime1">
              <a:rPr lang="nb-NO" smtClean="0"/>
              <a:t>17.01.2024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773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AC97-6D0E-4710-9652-E1694C37C99B}" type="datetime1">
              <a:rPr lang="nb-NO" smtClean="0"/>
              <a:t>17.01.2024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85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F7E-FE88-4168-A6F7-87F0CDD3C68F}" type="datetime1">
              <a:rPr lang="nb-NO" smtClean="0"/>
              <a:t>17.01.2024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79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F2E2-F275-4170-B231-E85688644472}" type="datetime1">
              <a:rPr lang="nb-NO" smtClean="0"/>
              <a:t>17.01.2024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31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ED1F-DC22-4A1C-963A-8D4D7155C604}" type="datetime1">
              <a:rPr lang="nb-NO" smtClean="0"/>
              <a:t>17.01.2024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7383-2ECB-4B38-851A-B1936C70BA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049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pg.n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32101" y="5695950"/>
            <a:ext cx="9144000" cy="886593"/>
          </a:xfrm>
        </p:spPr>
        <p:txBody>
          <a:bodyPr>
            <a:normAutofit fontScale="90000"/>
          </a:bodyPr>
          <a:lstStyle/>
          <a:p>
            <a:r>
              <a:rPr lang="nb-NO" dirty="0"/>
              <a:t>2024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Foreldremøte VG 1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498" y="2083416"/>
            <a:ext cx="2875596" cy="3507392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67175" y="6451600"/>
            <a:ext cx="4114800" cy="365125"/>
          </a:xfrm>
        </p:spPr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1628001-F627-F40B-5A9D-B3FBCE5D71BC}"/>
              </a:ext>
            </a:extLst>
          </p:cNvPr>
          <p:cNvSpPr txBox="1"/>
          <p:nvPr/>
        </p:nvSpPr>
        <p:spPr>
          <a:xfrm>
            <a:off x="1593527" y="1264383"/>
            <a:ext cx="8999900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nb-NO" sz="3600" dirty="0"/>
              <a:t>Info om matematikk, programfag og Augustana</a:t>
            </a:r>
          </a:p>
        </p:txBody>
      </p:sp>
    </p:spTree>
    <p:extLst>
      <p:ext uri="{BB962C8B-B14F-4D97-AF65-F5344CB8AC3E}">
        <p14:creationId xmlns:p14="http://schemas.microsoft.com/office/powerpoint/2010/main" val="4251470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Valg av programfag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04352" y="1191465"/>
            <a:ext cx="10580914" cy="35394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3200" dirty="0">
                <a:solidFill>
                  <a:srgbClr val="000000"/>
                </a:solidFill>
                <a:latin typeface="Calibri"/>
                <a:cs typeface="Calibri"/>
              </a:rPr>
              <a:t>Videre informasjon om programfag gjelder ikke idrettslinjen (1D).</a:t>
            </a:r>
          </a:p>
          <a:p>
            <a:endParaRPr lang="nb-NO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nb-NO" sz="3200" dirty="0">
                <a:solidFill>
                  <a:srgbClr val="000000"/>
                </a:solidFill>
                <a:latin typeface="Calibri"/>
                <a:cs typeface="Calibri"/>
              </a:rPr>
              <a:t>1D har egne programfag i idrett.</a:t>
            </a:r>
          </a:p>
          <a:p>
            <a:r>
              <a:rPr lang="nb-NO" sz="3200" dirty="0">
                <a:solidFill>
                  <a:srgbClr val="000000"/>
                </a:solidFill>
                <a:latin typeface="Calibri"/>
                <a:cs typeface="Calibri"/>
              </a:rPr>
              <a:t>De skal ha matematikk og katolsk kristendom i VG2.</a:t>
            </a:r>
          </a:p>
          <a:p>
            <a:r>
              <a:rPr lang="nb-NO" sz="3200" dirty="0">
                <a:solidFill>
                  <a:srgbClr val="000000"/>
                </a:solidFill>
                <a:latin typeface="Calibri"/>
                <a:cs typeface="Calibri"/>
              </a:rPr>
              <a:t>De som ikke hadde fremmedspråk på ungdomsskolen skal i tillegg ha italiensk i VG3.</a:t>
            </a:r>
          </a:p>
        </p:txBody>
      </p:sp>
    </p:spTree>
    <p:extLst>
      <p:ext uri="{BB962C8B-B14F-4D97-AF65-F5344CB8AC3E}">
        <p14:creationId xmlns:p14="http://schemas.microsoft.com/office/powerpoint/2010/main" val="424676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CAAD4-F953-A562-E5F5-24A7E29A4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1490466B-8C3D-99DD-DC42-955DB7FC0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Valg av programfag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5780A1-A1F5-0674-5C41-926E0BDF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BDE2AEB-E42E-BD44-858D-F8F5794A2085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4B69783-28BD-686D-16AD-C6F0624C1724}"/>
              </a:ext>
            </a:extLst>
          </p:cNvPr>
          <p:cNvSpPr/>
          <p:nvPr/>
        </p:nvSpPr>
        <p:spPr>
          <a:xfrm>
            <a:off x="904352" y="1191465"/>
            <a:ext cx="10580914" cy="55338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Alle skal velge minst 2 programfag på VG 2</a:t>
            </a:r>
            <a:endParaRPr lang="nb-NO" sz="32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Kristendom er obligatorisk programfag for alle</a:t>
            </a:r>
            <a:endParaRPr lang="nb-NO" sz="32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Alle må enten søke realfagslinje eller språk- samfunnsfaglinje</a:t>
            </a:r>
            <a:endParaRPr lang="nb-NO" sz="32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Alle må fortsette med minst 2 fag på VG3 innenfor sitt programområde som fordypning (realfag eller språk/samfunnsfag)</a:t>
            </a:r>
            <a:endParaRPr lang="nb-NO" sz="3200">
              <a:cs typeface="Calibri"/>
            </a:endParaRPr>
          </a:p>
          <a:p>
            <a:pPr marL="285750" lvl="0" indent="-28575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3200" dirty="0">
                <a:latin typeface="Calibri (Brødtekst)"/>
                <a:cs typeface="Arial"/>
              </a:rPr>
              <a:t>Alle må ha totalt 6 programfag </a:t>
            </a:r>
            <a:r>
              <a:rPr lang="nb-NO" sz="3200" dirty="0">
                <a:solidFill>
                  <a:srgbClr val="000000"/>
                </a:solidFill>
                <a:latin typeface="Calibri (Brødtekst)"/>
                <a:cs typeface="Arial"/>
              </a:rPr>
              <a:t>(matte i VG1+2 ikke medregnet)</a:t>
            </a:r>
            <a:endParaRPr lang="nb-NO" sz="3200" dirty="0">
              <a:latin typeface="Calibri (Brødtekst)"/>
              <a:cs typeface="Arial"/>
            </a:endParaRPr>
          </a:p>
          <a:p>
            <a:pPr marL="285750" indent="-28575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3200" dirty="0">
              <a:latin typeface="Calibri (Brødtekst)"/>
              <a:cs typeface="Arial"/>
            </a:endParaRPr>
          </a:p>
          <a:p>
            <a:pPr marL="34290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FF0000"/>
                </a:solidFill>
              </a:rPr>
              <a:t>NB! S2 og R2 gjelder som fordypning i både realfag og samfunnsfag</a:t>
            </a:r>
            <a:endParaRPr lang="nb-NO" sz="2400" dirty="0"/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1333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Realfag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52450" y="1191465"/>
            <a:ext cx="10906125" cy="501675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/>
            <a:r>
              <a:rPr lang="nb-NO" sz="2800" dirty="0"/>
              <a:t>Her er listen over hvilke programfag innen realfag som skolen tilbyr, og hvilke som er fordypning.</a:t>
            </a:r>
            <a:endParaRPr lang="nb-NO" sz="2800">
              <a:cs typeface="Calibri"/>
            </a:endParaRPr>
          </a:p>
          <a:p>
            <a:pPr lvl="1"/>
            <a:endParaRPr lang="nb-NO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Fysikk 1                                                       Fysikk 2</a:t>
            </a:r>
          </a:p>
          <a:p>
            <a:pPr lvl="1"/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Kjemi 1                                                        Kjemi 2</a:t>
            </a:r>
          </a:p>
          <a:p>
            <a:pPr lvl="1"/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Biologi 1                                                       Biologi 2</a:t>
            </a:r>
          </a:p>
          <a:p>
            <a:pPr lvl="1"/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Geofag 1                                                      Geofag 2</a:t>
            </a:r>
          </a:p>
          <a:p>
            <a:pPr lvl="1"/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R1 matematikk                                             R2 matematikk</a:t>
            </a:r>
          </a:p>
          <a:p>
            <a:pPr lvl="1"/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Merk at R1-matematikk ikke regnes som programfag, men gir fordypning.</a:t>
            </a:r>
          </a:p>
          <a:p>
            <a:pPr lvl="1"/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Fagene blir startet opp med forbehold om at nok elever ønsker faget.</a:t>
            </a:r>
            <a:r>
              <a:rPr lang="nb-NO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b-NO" sz="2000" dirty="0">
                <a:latin typeface="Verdana"/>
                <a:ea typeface="Verdana"/>
                <a:cs typeface="Verdana" panose="020B0604030504040204" pitchFamily="34" charset="0"/>
              </a:rPr>
              <a:t>I tillegg er kristendom obligatorisk programfag for alle.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8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  <a:ea typeface="Cambria"/>
            </a:endParaRPr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E30BFF8F-2341-4637-9C81-FB574649452D}"/>
              </a:ext>
            </a:extLst>
          </p:cNvPr>
          <p:cNvCxnSpPr/>
          <p:nvPr/>
        </p:nvCxnSpPr>
        <p:spPr>
          <a:xfrm>
            <a:off x="2397591" y="2622871"/>
            <a:ext cx="4481644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8A7E1C96-91FE-4075-98B7-C5E9A93B8149}"/>
              </a:ext>
            </a:extLst>
          </p:cNvPr>
          <p:cNvCxnSpPr/>
          <p:nvPr/>
        </p:nvCxnSpPr>
        <p:spPr>
          <a:xfrm flipV="1">
            <a:off x="2369016" y="2944624"/>
            <a:ext cx="4510219" cy="28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49F39104-F65D-4873-A35E-09E61E94B01A}"/>
              </a:ext>
            </a:extLst>
          </p:cNvPr>
          <p:cNvCxnSpPr/>
          <p:nvPr/>
        </p:nvCxnSpPr>
        <p:spPr>
          <a:xfrm flipV="1">
            <a:off x="2397591" y="3262969"/>
            <a:ext cx="4481644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8414EB90-9EB0-42E0-86FA-712B4C17023D}"/>
              </a:ext>
            </a:extLst>
          </p:cNvPr>
          <p:cNvCxnSpPr/>
          <p:nvPr/>
        </p:nvCxnSpPr>
        <p:spPr>
          <a:xfrm flipV="1">
            <a:off x="2502366" y="3582449"/>
            <a:ext cx="4376869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B0F0DD9D-1814-4C3E-819F-94E82FC10AA0}"/>
              </a:ext>
            </a:extLst>
          </p:cNvPr>
          <p:cNvCxnSpPr>
            <a:cxnSpLocks/>
          </p:cNvCxnSpPr>
          <p:nvPr/>
        </p:nvCxnSpPr>
        <p:spPr>
          <a:xfrm flipV="1">
            <a:off x="3374559" y="3889479"/>
            <a:ext cx="3495151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60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Samfunnsfag og språk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565286"/>
            <a:ext cx="4114800" cy="365125"/>
          </a:xfrm>
        </p:spPr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55883" y="988675"/>
            <a:ext cx="11204171" cy="56323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/>
            <a:r>
              <a:rPr lang="nb-NO" sz="3200" dirty="0"/>
              <a:t>Her er listen over hvilke programfag innen samfunnsfag og språk som skolen tilbyr, og hvilke som er fordypning.</a:t>
            </a:r>
            <a:endParaRPr lang="nb-NO" sz="3200">
              <a:cs typeface="Calibri"/>
            </a:endParaRPr>
          </a:p>
          <a:p>
            <a:pPr lvl="1"/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Latin 1                                          Latin2</a:t>
            </a: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Historie og filosofi 1                       Historie og filosofi 2</a:t>
            </a: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Engelsk 1                                      Engelsk 2</a:t>
            </a: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Sosiologi og Sos. Ant.                     Politikk og menneskerettigheter</a:t>
            </a: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Sosialkunnskap                              Politikk og menneskerettigheter</a:t>
            </a: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Rettslære 1                                    Rettslære 2</a:t>
            </a: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Psykologi 1                                    Psykologi 2</a:t>
            </a: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R1-matematikk           R2-matematikk</a:t>
            </a:r>
            <a:endParaRPr lang="nb-NO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nb-NO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Fagene blir startet opp med forbehold om at nok elever ønsker faget. I tillegg er kristendom obligatorisk programfag for alle.</a:t>
            </a:r>
          </a:p>
        </p:txBody>
      </p:sp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D4FDB713-F5E7-4509-A5EE-F82E8F0D41D8}"/>
              </a:ext>
            </a:extLst>
          </p:cNvPr>
          <p:cNvCxnSpPr/>
          <p:nvPr/>
        </p:nvCxnSpPr>
        <p:spPr>
          <a:xfrm flipV="1">
            <a:off x="2169571" y="2633216"/>
            <a:ext cx="4186369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B32F26EE-BAEF-4A7C-B8C1-35E9396F63CE}"/>
              </a:ext>
            </a:extLst>
          </p:cNvPr>
          <p:cNvCxnSpPr>
            <a:cxnSpLocks/>
          </p:cNvCxnSpPr>
          <p:nvPr/>
        </p:nvCxnSpPr>
        <p:spPr>
          <a:xfrm>
            <a:off x="4036817" y="3019466"/>
            <a:ext cx="2328648" cy="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F78B44DE-24DD-4C2F-B306-3D9B02B0B611}"/>
              </a:ext>
            </a:extLst>
          </p:cNvPr>
          <p:cNvCxnSpPr>
            <a:cxnSpLocks/>
          </p:cNvCxnSpPr>
          <p:nvPr/>
        </p:nvCxnSpPr>
        <p:spPr>
          <a:xfrm flipV="1">
            <a:off x="2552407" y="3348377"/>
            <a:ext cx="3813058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FE8B3475-B38E-4983-96D1-280FD396D2CD}"/>
              </a:ext>
            </a:extLst>
          </p:cNvPr>
          <p:cNvCxnSpPr>
            <a:cxnSpLocks/>
          </p:cNvCxnSpPr>
          <p:nvPr/>
        </p:nvCxnSpPr>
        <p:spPr>
          <a:xfrm flipV="1">
            <a:off x="4341390" y="3747959"/>
            <a:ext cx="2011785" cy="1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C1928C26-D619-4FB5-BC84-4F7B30B38AA9}"/>
              </a:ext>
            </a:extLst>
          </p:cNvPr>
          <p:cNvCxnSpPr>
            <a:cxnSpLocks/>
          </p:cNvCxnSpPr>
          <p:nvPr/>
        </p:nvCxnSpPr>
        <p:spPr>
          <a:xfrm>
            <a:off x="2828806" y="4506738"/>
            <a:ext cx="3565234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>
            <a:extLst>
              <a:ext uri="{FF2B5EF4-FFF2-40B4-BE49-F238E27FC236}">
                <a16:creationId xmlns:a16="http://schemas.microsoft.com/office/drawing/2014/main" id="{5318A897-66F2-4F3E-A2D4-1774AAAFE68C}"/>
              </a:ext>
            </a:extLst>
          </p:cNvPr>
          <p:cNvCxnSpPr>
            <a:cxnSpLocks/>
          </p:cNvCxnSpPr>
          <p:nvPr/>
        </p:nvCxnSpPr>
        <p:spPr>
          <a:xfrm flipV="1">
            <a:off x="2827233" y="4861728"/>
            <a:ext cx="3538232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0FF3E3A2-82E7-E8DE-9C24-11D84A03D564}"/>
              </a:ext>
            </a:extLst>
          </p:cNvPr>
          <p:cNvCxnSpPr>
            <a:cxnSpLocks/>
          </p:cNvCxnSpPr>
          <p:nvPr/>
        </p:nvCxnSpPr>
        <p:spPr>
          <a:xfrm>
            <a:off x="3433294" y="4132000"/>
            <a:ext cx="2932171" cy="5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8D13883A-304F-7837-D68A-BF88B39AF300}"/>
              </a:ext>
            </a:extLst>
          </p:cNvPr>
          <p:cNvCxnSpPr>
            <a:cxnSpLocks/>
          </p:cNvCxnSpPr>
          <p:nvPr/>
        </p:nvCxnSpPr>
        <p:spPr>
          <a:xfrm flipV="1">
            <a:off x="3436010" y="5241414"/>
            <a:ext cx="2935942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320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AE8B3-50F5-0EBA-86DE-60BC5A985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C0830948-F153-3E4C-CF1A-F304E0951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Valg av programfag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F03BAE-93E6-B247-DE3A-C3FAB81D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9866"/>
            <a:ext cx="4114800" cy="365125"/>
          </a:xfrm>
        </p:spPr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C9CF7BD-D4F8-C7D0-B1BD-A705D7C3470B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2E4703F7-8A80-F4D7-2791-8D88C02F4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27444"/>
              </p:ext>
            </p:extLst>
          </p:nvPr>
        </p:nvGraphicFramePr>
        <p:xfrm>
          <a:off x="7085370" y="1984887"/>
          <a:ext cx="4141442" cy="204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21">
                  <a:extLst>
                    <a:ext uri="{9D8B030D-6E8A-4147-A177-3AD203B41FA5}">
                      <a16:colId xmlns:a16="http://schemas.microsoft.com/office/drawing/2014/main" val="1732230559"/>
                    </a:ext>
                  </a:extLst>
                </a:gridCol>
                <a:gridCol w="2070721">
                  <a:extLst>
                    <a:ext uri="{9D8B030D-6E8A-4147-A177-3AD203B41FA5}">
                      <a16:colId xmlns:a16="http://schemas.microsoft.com/office/drawing/2014/main" val="195014294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VG2</a:t>
                      </a:r>
                      <a:endParaRPr lang="nb-NO" sz="18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VG3</a:t>
                      </a:r>
                      <a:endParaRPr lang="nb-NO" sz="18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408058"/>
                  </a:ext>
                </a:extLst>
              </a:tr>
              <a:tr h="50622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Sosiologi/</a:t>
                      </a:r>
                      <a:endParaRPr lang="nb-NO" sz="1800" b="0" i="0" u="none" strike="noStrike" dirty="0">
                        <a:effectLst/>
                        <a:latin typeface="Calibri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sosialkunnskap</a:t>
                      </a:r>
                      <a:endParaRPr lang="nb-NO" sz="18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Politikk og </a:t>
                      </a:r>
                      <a:r>
                        <a:rPr lang="nb-NO" sz="1800" b="0" i="0" u="none" strike="noStrike" kern="120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mskrett</a:t>
                      </a: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nb-NO" sz="1800" b="0" i="0" u="none" strike="noStrike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775021"/>
                  </a:ext>
                </a:extLst>
              </a:tr>
              <a:tr h="50622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Psykologi 1</a:t>
                      </a:r>
                      <a:endParaRPr lang="nb-NO" sz="18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Psykologi 2</a:t>
                      </a:r>
                      <a:endParaRPr lang="nb-NO" sz="18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424433"/>
                  </a:ext>
                </a:extLst>
              </a:tr>
              <a:tr h="50622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Italiensk VG3</a:t>
                      </a:r>
                      <a:endParaRPr lang="nb-NO" sz="18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17451"/>
                  </a:ext>
                </a:extLst>
              </a:tr>
            </a:tbl>
          </a:graphicData>
        </a:graphic>
      </p:graphicFrame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7ED09FC3-1FC8-8337-AFD3-F94E07DA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18770"/>
              </p:ext>
            </p:extLst>
          </p:nvPr>
        </p:nvGraphicFramePr>
        <p:xfrm>
          <a:off x="7085985" y="4192860"/>
          <a:ext cx="4152900" cy="204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3862049777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967556907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19264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Sosiologi/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sosialkunnskap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Politikk og mskrettigheter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381878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Psykologi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87693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Italiensk 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131006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0AA540A9-9C1D-9526-CABF-06AFE06DB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63453"/>
              </p:ext>
            </p:extLst>
          </p:nvPr>
        </p:nvGraphicFramePr>
        <p:xfrm>
          <a:off x="864214" y="2083154"/>
          <a:ext cx="4711700" cy="184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850">
                  <a:extLst>
                    <a:ext uri="{9D8B030D-6E8A-4147-A177-3AD203B41FA5}">
                      <a16:colId xmlns:a16="http://schemas.microsoft.com/office/drawing/2014/main" val="202585429"/>
                    </a:ext>
                  </a:extLst>
                </a:gridCol>
                <a:gridCol w="2355850">
                  <a:extLst>
                    <a:ext uri="{9D8B030D-6E8A-4147-A177-3AD203B41FA5}">
                      <a16:colId xmlns:a16="http://schemas.microsoft.com/office/drawing/2014/main" val="1169664535"/>
                    </a:ext>
                  </a:extLst>
                </a:gridCol>
              </a:tblGrid>
              <a:tr h="47548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925022"/>
                  </a:ext>
                </a:extLst>
              </a:tr>
              <a:tr h="45605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Kjemi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182661"/>
                  </a:ext>
                </a:extLst>
              </a:tr>
              <a:tr h="45605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Fysikk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Fysikk 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01593"/>
                  </a:ext>
                </a:extLst>
              </a:tr>
              <a:tr h="45605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Geofag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416290"/>
                  </a:ext>
                </a:extLst>
              </a:tr>
            </a:tbl>
          </a:graphicData>
        </a:graphic>
      </p:graphicFrame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46C69931-88E4-C892-FE1E-0E896E5CA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29688"/>
              </p:ext>
            </p:extLst>
          </p:nvPr>
        </p:nvGraphicFramePr>
        <p:xfrm>
          <a:off x="864214" y="4295412"/>
          <a:ext cx="4711700" cy="184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850">
                  <a:extLst>
                    <a:ext uri="{9D8B030D-6E8A-4147-A177-3AD203B41FA5}">
                      <a16:colId xmlns:a16="http://schemas.microsoft.com/office/drawing/2014/main" val="243851573"/>
                    </a:ext>
                  </a:extLst>
                </a:gridCol>
                <a:gridCol w="2355850">
                  <a:extLst>
                    <a:ext uri="{9D8B030D-6E8A-4147-A177-3AD203B41FA5}">
                      <a16:colId xmlns:a16="http://schemas.microsoft.com/office/drawing/2014/main" val="788229802"/>
                    </a:ext>
                  </a:extLst>
                </a:gridCol>
              </a:tblGrid>
              <a:tr h="47548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91892"/>
                  </a:ext>
                </a:extLst>
              </a:tr>
              <a:tr h="45605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Kjemi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Kjemi 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02002"/>
                  </a:ext>
                </a:extLst>
              </a:tr>
              <a:tr h="45605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Fysikk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59635"/>
                  </a:ext>
                </a:extLst>
              </a:tr>
              <a:tr h="45605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Geofag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Geofag 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52509"/>
                  </a:ext>
                </a:extLst>
              </a:tr>
            </a:tbl>
          </a:graphicData>
        </a:graphic>
      </p:graphicFrame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FBD8123-5106-F93A-2498-EF61C2459A14}"/>
              </a:ext>
            </a:extLst>
          </p:cNvPr>
          <p:cNvSpPr txBox="1"/>
          <p:nvPr/>
        </p:nvSpPr>
        <p:spPr>
          <a:xfrm>
            <a:off x="866467" y="155472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>
                <a:ea typeface="Calibri"/>
                <a:cs typeface="Calibri"/>
              </a:rPr>
              <a:t>Eksempel realfag:</a:t>
            </a:r>
            <a:endParaRPr lang="nb-NO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DEE47C4-A1AB-D295-3D3C-A51C698C4CE5}"/>
              </a:ext>
            </a:extLst>
          </p:cNvPr>
          <p:cNvSpPr txBox="1"/>
          <p:nvPr/>
        </p:nvSpPr>
        <p:spPr>
          <a:xfrm>
            <a:off x="7122240" y="155472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>
                <a:ea typeface="Calibri"/>
                <a:cs typeface="Calibri"/>
              </a:rPr>
              <a:t>Eksempel samfunnsfag: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1254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86BE60-0568-CB96-1D5D-61413BBD3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0327A818-AD3F-B643-4091-8C5EFA7B6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Valg av programfag (1C)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78DABC-F2E0-C35A-BED7-FF8A3C7F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9866"/>
            <a:ext cx="4114800" cy="365125"/>
          </a:xfrm>
        </p:spPr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92A7005-58C2-EA92-3F8C-64E3AB16AD54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pic>
        <p:nvPicPr>
          <p:cNvPr id="7" name="Bilde 6" descr="Et bilde som inneholder tekst, skjermbilde, Font, nummer&#10;&#10;Automatisk generert beskrivelse">
            <a:extLst>
              <a:ext uri="{FF2B5EF4-FFF2-40B4-BE49-F238E27FC236}">
                <a16:creationId xmlns:a16="http://schemas.microsoft.com/office/drawing/2014/main" id="{DBB3AACA-90BB-CA69-F480-DA9015C9F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9737"/>
            <a:ext cx="12192000" cy="5145377"/>
          </a:xfrm>
          <a:prstGeom prst="rect">
            <a:avLst/>
          </a:prstGeom>
        </p:spPr>
      </p:pic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E7B4D681-AE74-36C0-A5A5-7C757EF25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46193"/>
              </p:ext>
            </p:extLst>
          </p:nvPr>
        </p:nvGraphicFramePr>
        <p:xfrm>
          <a:off x="6473723" y="2659660"/>
          <a:ext cx="4394202" cy="2322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01">
                  <a:extLst>
                    <a:ext uri="{9D8B030D-6E8A-4147-A177-3AD203B41FA5}">
                      <a16:colId xmlns:a16="http://schemas.microsoft.com/office/drawing/2014/main" val="2697903604"/>
                    </a:ext>
                  </a:extLst>
                </a:gridCol>
                <a:gridCol w="2197101">
                  <a:extLst>
                    <a:ext uri="{9D8B030D-6E8A-4147-A177-3AD203B41FA5}">
                      <a16:colId xmlns:a16="http://schemas.microsoft.com/office/drawing/2014/main" val="1362327827"/>
                    </a:ext>
                  </a:extLst>
                </a:gridCol>
              </a:tblGrid>
              <a:tr h="47222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2763"/>
                  </a:ext>
                </a:extLst>
              </a:tr>
              <a:tr h="753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Sosiologi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Politikk og mskrett.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36393"/>
                  </a:ext>
                </a:extLst>
              </a:tr>
              <a:tr h="54880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04229"/>
                  </a:ext>
                </a:extLst>
              </a:tr>
              <a:tr h="54880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Toppidrett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Toppidrett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317012"/>
                  </a:ext>
                </a:extLst>
              </a:tr>
            </a:tbl>
          </a:graphicData>
        </a:graphic>
      </p:graphicFrame>
      <p:pic>
        <p:nvPicPr>
          <p:cNvPr id="12" name="Bilde 11" descr="Et bilde som inneholder Font, Grafikk, skjermbilde, typografi&#10;&#10;Automatisk generert beskrivelse">
            <a:extLst>
              <a:ext uri="{FF2B5EF4-FFF2-40B4-BE49-F238E27FC236}">
                <a16:creationId xmlns:a16="http://schemas.microsoft.com/office/drawing/2014/main" id="{E386CD0A-DC3B-F0A2-CF4B-A786D06B85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155" t="-286614" r="3218" b="285827"/>
          <a:stretch/>
        </p:blipFill>
        <p:spPr>
          <a:xfrm>
            <a:off x="1228725" y="3038475"/>
            <a:ext cx="9728417" cy="787199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B2FDBF17-5BCC-A57F-5419-667F2DF7BD71}"/>
              </a:ext>
            </a:extLst>
          </p:cNvPr>
          <p:cNvSpPr txBox="1"/>
          <p:nvPr/>
        </p:nvSpPr>
        <p:spPr>
          <a:xfrm>
            <a:off x="6440128" y="4983725"/>
            <a:ext cx="52627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>
                <a:cs typeface="Calibri"/>
              </a:rPr>
              <a:t>Merk: Her låser du deg til det ene programfaget og matematikk i VG3!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3810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FFDA7-939F-C85C-9259-92397F223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714FD37A-3203-D7C1-CCF4-DD1F6B387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5400" dirty="0">
                <a:solidFill>
                  <a:schemeClr val="bg1"/>
                </a:solidFill>
              </a:rPr>
              <a:t>Valg av programfag (med italiensk tre år)</a:t>
            </a:r>
            <a:r>
              <a:rPr lang="nb-NO" sz="5400" dirty="0"/>
              <a:t> </a:t>
            </a:r>
            <a:endParaRPr lang="nb-NO" sz="5400">
              <a:solidFill>
                <a:srgbClr val="000000"/>
              </a:solidFill>
              <a:cs typeface="Calibri"/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C9CCF7-99DE-0174-9B20-B319EC28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E29BE6D-8F54-2C73-7CA0-A5AB529B6B82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DEEC061-C505-6F9D-BA1D-69F205C404CA}"/>
              </a:ext>
            </a:extLst>
          </p:cNvPr>
          <p:cNvSpPr/>
          <p:nvPr/>
        </p:nvSpPr>
        <p:spPr>
          <a:xfrm>
            <a:off x="904352" y="1191465"/>
            <a:ext cx="10580914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/>
              <a:t>OBS: Italiensk (tre år)! </a:t>
            </a:r>
            <a:endParaRPr lang="nb-NO" sz="3200" dirty="0">
              <a:cs typeface="Calibri"/>
            </a:endParaRPr>
          </a:p>
          <a:p>
            <a:endParaRPr lang="nb-NO" sz="3200" dirty="0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000000"/>
                </a:solidFill>
                <a:cs typeface="Calibri"/>
              </a:rPr>
              <a:t>De som hadde fremmedspråk på ungdomsskolen kan slutte i italiensk etter VG2 eller velge det som et av sine programfag i VG3 (NB-det gir ikke fordypning).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000000"/>
                </a:solidFill>
                <a:cs typeface="Calibri"/>
              </a:rPr>
              <a:t>De som ikke hadde fremmedspråk på ungdomsskolen må ha italiensk i VG1+2+3, men da teller italiensk som et programfag i VG3. (NB-det gir ikke fordypning)</a:t>
            </a:r>
            <a:endParaRPr lang="nb-NO" sz="3200" dirty="0">
              <a:cs typeface="Calibri"/>
            </a:endParaRPr>
          </a:p>
          <a:p>
            <a:pPr marL="342900" indent="-3429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srgbClr val="404040"/>
              </a:solidFill>
              <a:latin typeface="Cambria"/>
              <a:ea typeface="Cambr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0049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331314-12B8-8DAE-6903-C3C2C04E6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0F262E6E-ACF1-8726-1DCD-17F550554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5400" dirty="0">
                <a:solidFill>
                  <a:schemeClr val="bg1"/>
                </a:solidFill>
              </a:rPr>
              <a:t>Valg av programfag (med italiensk tre år)</a:t>
            </a:r>
            <a:endParaRPr lang="nb-NO" sz="540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2C9B5A-BDB8-7AFB-A293-A5186CD28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0E0ECE7-85CA-0204-4E07-ACFCE506C0C4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CAA6B27B-5116-C285-679E-40762E8C1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42959"/>
              </p:ext>
            </p:extLst>
          </p:nvPr>
        </p:nvGraphicFramePr>
        <p:xfrm>
          <a:off x="6929741" y="2712661"/>
          <a:ext cx="4152900" cy="204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355517223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1131351321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09285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Sosiologi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Politikk og mskrettigheter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51928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Psykologi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41945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Italiensk 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86065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9A2DEAC1-13FA-E3D5-2B71-D1FEEB9D0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295807"/>
              </p:ext>
            </p:extLst>
          </p:nvPr>
        </p:nvGraphicFramePr>
        <p:xfrm>
          <a:off x="1011541" y="2712661"/>
          <a:ext cx="3797300" cy="204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650">
                  <a:extLst>
                    <a:ext uri="{9D8B030D-6E8A-4147-A177-3AD203B41FA5}">
                      <a16:colId xmlns:a16="http://schemas.microsoft.com/office/drawing/2014/main" val="3035791658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1398488824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543099"/>
                  </a:ext>
                </a:extLst>
              </a:tr>
              <a:tr h="50622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Sosiologi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Politikk og mskrett.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817587"/>
                  </a:ext>
                </a:extLst>
              </a:tr>
              <a:tr h="50622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Psykologi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Psykologi 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56191"/>
                  </a:ext>
                </a:extLst>
              </a:tr>
              <a:tr h="50622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Italiensk 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27080"/>
                  </a:ext>
                </a:extLst>
              </a:tr>
            </a:tbl>
          </a:graphicData>
        </a:graphic>
      </p:graphicFrame>
      <p:sp>
        <p:nvSpPr>
          <p:cNvPr id="10" name="TekstSylinder 9">
            <a:extLst>
              <a:ext uri="{FF2B5EF4-FFF2-40B4-BE49-F238E27FC236}">
                <a16:creationId xmlns:a16="http://schemas.microsoft.com/office/drawing/2014/main" id="{AC27BC2C-0D80-A09E-55C3-79F5990F268A}"/>
              </a:ext>
            </a:extLst>
          </p:cNvPr>
          <p:cNvSpPr txBox="1"/>
          <p:nvPr/>
        </p:nvSpPr>
        <p:spPr>
          <a:xfrm>
            <a:off x="3605720" y="1595336"/>
            <a:ext cx="498056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2400"/>
              <a:t>Eksempel: Elev med italiensk i VG3</a:t>
            </a:r>
          </a:p>
        </p:txBody>
      </p:sp>
    </p:spTree>
    <p:extLst>
      <p:ext uri="{BB962C8B-B14F-4D97-AF65-F5344CB8AC3E}">
        <p14:creationId xmlns:p14="http://schemas.microsoft.com/office/powerpoint/2010/main" val="3854096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96BA0-DBD0-FFE8-6A2E-35C857E37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CCB237A-6DB3-D5A4-7B1D-03578AECF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17472"/>
            <a:ext cx="11924522" cy="1553531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5400" dirty="0">
                <a:solidFill>
                  <a:schemeClr val="bg1"/>
                </a:solidFill>
              </a:rPr>
              <a:t>Valg av programfag (med italiensk tre år) 1C</a:t>
            </a:r>
            <a:endParaRPr lang="nb-NO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F15A1C-6869-D7C3-18B5-2985A1D4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431E301-67D0-849F-0B83-0852A03CD220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2378934B-9C1A-A07C-23B7-45FFFFF7B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36589"/>
              </p:ext>
            </p:extLst>
          </p:nvPr>
        </p:nvGraphicFramePr>
        <p:xfrm>
          <a:off x="1088552" y="2663500"/>
          <a:ext cx="4178300" cy="253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1398278645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3645953968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05932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Sosiologi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Politikk og mskrett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875986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Psykologi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Psykologi 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447860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Italiensk 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204867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Toppidrett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Toppidrett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23612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991D4092-FA3F-AD7C-591F-747A17A82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74333"/>
              </p:ext>
            </p:extLst>
          </p:nvPr>
        </p:nvGraphicFramePr>
        <p:xfrm>
          <a:off x="6584680" y="2663501"/>
          <a:ext cx="4178300" cy="253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73799097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92777378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882516"/>
                  </a:ext>
                </a:extLst>
              </a:tr>
              <a:tr h="68338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 1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 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764564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59590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Italiensk VG3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277181"/>
                  </a:ext>
                </a:extLst>
              </a:tr>
              <a:tr h="48742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Toppidrett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Toppidrett</a:t>
                      </a: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286354"/>
                  </a:ext>
                </a:extLst>
              </a:tr>
            </a:tbl>
          </a:graphicData>
        </a:graphic>
      </p:graphicFrame>
      <p:pic>
        <p:nvPicPr>
          <p:cNvPr id="13" name="Bilde 12" descr="Et bilde som inneholder Font, Grafikk, skjermbilde, typografi&#10;&#10;Automatisk generert beskrivelse">
            <a:extLst>
              <a:ext uri="{FF2B5EF4-FFF2-40B4-BE49-F238E27FC236}">
                <a16:creationId xmlns:a16="http://schemas.microsoft.com/office/drawing/2014/main" id="{73E52FC2-2B9C-DFE2-7FBE-C650C18394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659" t="-311340" r="9742" b="312371"/>
          <a:stretch/>
        </p:blipFill>
        <p:spPr>
          <a:xfrm>
            <a:off x="1228725" y="3038475"/>
            <a:ext cx="9726461" cy="772999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37556875-DF02-0C2B-A6B8-D4298FB21F58}"/>
              </a:ext>
            </a:extLst>
          </p:cNvPr>
          <p:cNvSpPr txBox="1"/>
          <p:nvPr/>
        </p:nvSpPr>
        <p:spPr>
          <a:xfrm>
            <a:off x="6586043" y="5389044"/>
            <a:ext cx="52627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>
                <a:cs typeface="Calibri"/>
              </a:rPr>
              <a:t>Merk: Her låser du deg til det ene programfaget og matematikk i VG3!</a:t>
            </a:r>
            <a:endParaRPr lang="nb-NO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F0F896F-69DC-D58B-2E40-087439FBA059}"/>
              </a:ext>
            </a:extLst>
          </p:cNvPr>
          <p:cNvSpPr txBox="1"/>
          <p:nvPr/>
        </p:nvSpPr>
        <p:spPr>
          <a:xfrm>
            <a:off x="128081" y="5851187"/>
            <a:ext cx="65856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>
                <a:solidFill>
                  <a:srgbClr val="FF0000"/>
                </a:solidFill>
              </a:rPr>
              <a:t>Idrettsfag gjelder IKKE som fordypning på studiespesialiserende.</a:t>
            </a:r>
          </a:p>
        </p:txBody>
      </p:sp>
    </p:spTree>
    <p:extLst>
      <p:ext uri="{BB962C8B-B14F-4D97-AF65-F5344CB8AC3E}">
        <p14:creationId xmlns:p14="http://schemas.microsoft.com/office/powerpoint/2010/main" val="2059361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Idrett</a:t>
            </a:r>
            <a:endParaRPr lang="nb-NO" sz="72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42975" y="1191465"/>
            <a:ext cx="10658475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3600" dirty="0">
                <a:latin typeface="Calibri"/>
                <a:cs typeface="Calibri"/>
              </a:rPr>
              <a:t>De som går studiespesialiserende med idrett:</a:t>
            </a:r>
            <a:endParaRPr lang="nb-NO" sz="3600">
              <a:latin typeface="Calibri"/>
              <a:ea typeface="Cambria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3600" dirty="0">
                <a:latin typeface="Calibri"/>
                <a:cs typeface="Calibri"/>
              </a:rPr>
              <a:t>Elevene skal fortsatt velge enten realfagslinje eller </a:t>
            </a:r>
            <a:r>
              <a:rPr lang="nb-NO" sz="3600" err="1">
                <a:latin typeface="Calibri"/>
                <a:cs typeface="Calibri"/>
              </a:rPr>
              <a:t>samf.linje</a:t>
            </a:r>
            <a:r>
              <a:rPr lang="nb-NO" sz="3600" dirty="0">
                <a:latin typeface="Calibri"/>
                <a:cs typeface="Calibri"/>
              </a:rPr>
              <a:t> og må oppfylle de vanlige kravene om fordypning på linjen (se tidligere eksempler).</a:t>
            </a:r>
            <a:endParaRPr lang="nb-NO" sz="3600">
              <a:latin typeface="Calibri"/>
              <a:ea typeface="Cambria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3600" dirty="0">
                <a:latin typeface="Calibri"/>
                <a:cs typeface="Calibri"/>
              </a:rPr>
              <a:t>Elevene får ta idrettsfag i tillegg.</a:t>
            </a:r>
            <a:endParaRPr lang="nb-NO" sz="3600">
              <a:latin typeface="Calibri"/>
              <a:ea typeface="Cambria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3600" dirty="0">
              <a:latin typeface="Calibri"/>
              <a:ea typeface="Cambria"/>
              <a:cs typeface="Calibri"/>
            </a:endParaRPr>
          </a:p>
          <a:p>
            <a:r>
              <a:rPr lang="nb-NO" sz="3600" dirty="0">
                <a:latin typeface="Calibri"/>
                <a:cs typeface="Calibri"/>
              </a:rPr>
              <a:t>De som går idrettslinje:</a:t>
            </a:r>
            <a:endParaRPr lang="nb-NO" sz="3600">
              <a:latin typeface="Calibri"/>
              <a:ea typeface="Cambria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3600" dirty="0">
                <a:latin typeface="Calibri"/>
                <a:cs typeface="Calibri"/>
              </a:rPr>
              <a:t>Alle programfagene er valgt fra før (idrettsfag) og de skal derfor ikke velge mellom noen fag.</a:t>
            </a:r>
            <a:endParaRPr lang="nb-NO" sz="3600">
              <a:latin typeface="Calibri"/>
              <a:ea typeface="Cambr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085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9C3B20-0B40-5FD5-D19A-BDB08E41F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F4A8782B-CC40-7555-8BFF-B635AEC68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Agenda 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274ACC-AAA1-C138-E38D-FC13AA39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68BFF86-7973-D352-48BC-36BCABF818FD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7F88AEA-EAD8-EA6B-C2AF-CDAABE9914E4}"/>
              </a:ext>
            </a:extLst>
          </p:cNvPr>
          <p:cNvSpPr/>
          <p:nvPr/>
        </p:nvSpPr>
        <p:spPr>
          <a:xfrm>
            <a:off x="561975" y="724740"/>
            <a:ext cx="8705850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>
              <a:buFont typeface="Calibri"/>
              <a:buChar char="-"/>
            </a:pPr>
            <a:endParaRPr lang="nb-NO" sz="3600" dirty="0">
              <a:solidFill>
                <a:srgbClr val="000000"/>
              </a:solidFill>
              <a:latin typeface="Calibri"/>
              <a:ea typeface="Verdana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Vurdering og inntak til VG2 </a:t>
            </a:r>
            <a:endParaRPr lang="nb-NO">
              <a:solidFill>
                <a:prstClr val="black">
                  <a:lumMod val="75000"/>
                  <a:lumOff val="25000"/>
                </a:prstClr>
              </a:solidFill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Eksamen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Standpunkt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Klagerett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Klagefrist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Matematikkvalg</a:t>
            </a:r>
            <a:endParaRPr lang="nb-NO" sz="280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mbria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cs typeface="Calibri"/>
              </a:rPr>
              <a:t>Programfagvalg</a:t>
            </a:r>
            <a:br>
              <a:rPr lang="nb-NO" sz="2800" dirty="0">
                <a:cs typeface="Calibri"/>
              </a:rPr>
            </a:b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- Realfag </a:t>
            </a:r>
            <a:br>
              <a:rPr lang="nb-NO" sz="2800" dirty="0">
                <a:latin typeface="Calibri"/>
                <a:ea typeface="Cambria"/>
                <a:cs typeface="Calibri"/>
              </a:rPr>
            </a:b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- Språk- og samfunnsfag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Idrett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Informasjon </a:t>
            </a:r>
            <a:r>
              <a:rPr lang="nb-NO" sz="2800" err="1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frå</a:t>
            </a:r>
            <a:r>
              <a:rPr lang="nb-NO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Cambria"/>
                <a:cs typeface="Calibri"/>
              </a:rPr>
              <a:t> Universitetet Augustana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  <a:ea typeface="Cambria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55775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1497D-49B5-FC58-ED70-2CCA623BF3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FFF5FF07-BD3A-101B-5988-79ABA4A1A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5400" dirty="0">
                <a:solidFill>
                  <a:schemeClr val="bg1"/>
                </a:solidFill>
              </a:rPr>
              <a:t>Universitetsfag </a:t>
            </a:r>
            <a:endParaRPr lang="nb-NO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86538B-0CA8-A5FA-7162-3C832F1A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C21626F-A8BC-BAFC-771C-71DC73BD52BD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90B4860-C6F7-8AFA-29E9-932F7115A3CF}"/>
              </a:ext>
            </a:extLst>
          </p:cNvPr>
          <p:cNvSpPr/>
          <p:nvPr/>
        </p:nvSpPr>
        <p:spPr>
          <a:xfrm>
            <a:off x="904352" y="1191465"/>
            <a:ext cx="10580914" cy="184050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sz="3200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FF0000"/>
              </a:solidFill>
              <a:cs typeface="Calibri"/>
            </a:endParaRPr>
          </a:p>
          <a:p>
            <a:pPr marL="34290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FF0000"/>
              </a:solidFill>
              <a:cs typeface="Calibri"/>
            </a:endParaRP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5DD3A0EB-FC40-FAFB-72FF-994758B75133}"/>
              </a:ext>
            </a:extLst>
          </p:cNvPr>
          <p:cNvSpPr txBox="1"/>
          <p:nvPr/>
        </p:nvSpPr>
        <p:spPr>
          <a:xfrm>
            <a:off x="583660" y="1825591"/>
            <a:ext cx="10144327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nb-NO" sz="2800" dirty="0">
                <a:cs typeface="Calibri"/>
              </a:rPr>
              <a:t>Skolen har et tett samarbeid med Universitetet i Bergen.</a:t>
            </a: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cs typeface="Calibri"/>
              </a:rPr>
              <a:t>Gir mulighet til å ta et fag på Universitetet i Bergen i VG3.</a:t>
            </a: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cs typeface="Calibri"/>
              </a:rPr>
              <a:t>For </a:t>
            </a:r>
            <a:r>
              <a:rPr lang="nb-NO" sz="2800" dirty="0">
                <a:ea typeface="+mn-lt"/>
                <a:cs typeface="+mn-lt"/>
              </a:rPr>
              <a:t>elever med spesiell interesse og forutsetninger for å kunne følge undervisning på universitetsnivå og ta en avsluttende eksamen</a:t>
            </a:r>
            <a:endParaRPr lang="nb-NO" sz="28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cs typeface="Calibri"/>
              </a:rPr>
              <a:t>Alle som går hos oss får muligheten til å søke om dette. </a:t>
            </a: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cs typeface="Calibri"/>
              </a:rPr>
              <a:t>Eksempler på fag elever har tatt: Latin, matematikk, psykologi, informatikk (programmering), etikk.</a:t>
            </a:r>
          </a:p>
          <a:p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4277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Prioriteringer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047750" y="1572465"/>
            <a:ext cx="9429750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/>
            <a:r>
              <a:rPr lang="nb-NO" sz="4400" dirty="0"/>
              <a:t>Prioriteringer ved valg av fag ved fulle klasser</a:t>
            </a:r>
            <a:endParaRPr lang="nb-NO" sz="4400">
              <a:cs typeface="Calibri"/>
            </a:endParaRPr>
          </a:p>
          <a:p>
            <a:pPr lvl="1"/>
            <a:endParaRPr lang="nb-NO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lvl="1" indent="-514350">
              <a:buAutoNum type="arabicPeriod"/>
            </a:pPr>
            <a:r>
              <a:rPr lang="nb-NO" sz="3600" dirty="0">
                <a:latin typeface="Verdana"/>
                <a:ea typeface="Verdana"/>
                <a:cs typeface="Verdana" panose="020B0604030504040204" pitchFamily="34" charset="0"/>
              </a:rPr>
              <a:t>De som går på programområde</a:t>
            </a:r>
          </a:p>
          <a:p>
            <a:pPr marL="971550" lvl="1" indent="-514350">
              <a:buAutoNum type="arabicPeriod"/>
            </a:pPr>
            <a:r>
              <a:rPr lang="nb-NO" sz="3600" dirty="0">
                <a:latin typeface="Verdana"/>
                <a:ea typeface="Verdana"/>
                <a:cs typeface="Verdana" panose="020B0604030504040204" pitchFamily="34" charset="0"/>
              </a:rPr>
              <a:t>Karaktersnitt i VIGO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4400" dirty="0"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85939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1"/>
            <a:r>
              <a:rPr lang="nb-NO" sz="4800" dirty="0">
                <a:solidFill>
                  <a:schemeClr val="bg1"/>
                </a:solidFill>
                <a:latin typeface="Verdana"/>
                <a:ea typeface="Verdana"/>
                <a:cs typeface="Verdana" panose="020B0604030504040204" pitchFamily="34" charset="0"/>
              </a:rPr>
              <a:t>Ekstrapoeng til videre studier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266825" y="1134315"/>
            <a:ext cx="10620375" cy="532453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3200" dirty="0"/>
              <a:t>Språkpoeng</a:t>
            </a:r>
            <a:endParaRPr lang="nb-NO" sz="3200">
              <a:cs typeface="Calibri"/>
            </a:endParaRPr>
          </a:p>
          <a:p>
            <a:pPr lvl="1"/>
            <a:r>
              <a:rPr lang="nb-NO" sz="3200" dirty="0"/>
              <a:t>Nivå III gir 1 ekstrapoeng</a:t>
            </a:r>
            <a:endParaRPr lang="nb-NO" sz="3200">
              <a:cs typeface="Calibri"/>
            </a:endParaRPr>
          </a:p>
          <a:p>
            <a:pPr lvl="1"/>
            <a:r>
              <a:rPr lang="nb-NO" sz="3200" dirty="0"/>
              <a:t>Flere språk enn fellesfag nivå II gir 0,5 </a:t>
            </a:r>
            <a:endParaRPr lang="nb-NO" sz="3200">
              <a:cs typeface="Calibri"/>
            </a:endParaRPr>
          </a:p>
          <a:p>
            <a:pPr lvl="1"/>
            <a:r>
              <a:rPr lang="nb-NO" sz="3200" dirty="0"/>
              <a:t>Latin gir 0,5 poeng per år</a:t>
            </a:r>
            <a:endParaRPr lang="nb-NO" sz="3200">
              <a:cs typeface="Calibri"/>
            </a:endParaRPr>
          </a:p>
          <a:p>
            <a:r>
              <a:rPr lang="nb-NO" sz="3200" dirty="0"/>
              <a:t>Realfagspoeng</a:t>
            </a:r>
            <a:endParaRPr lang="nb-NO" sz="3200">
              <a:cs typeface="Calibri"/>
            </a:endParaRPr>
          </a:p>
          <a:p>
            <a:pPr lvl="1"/>
            <a:r>
              <a:rPr lang="nb-NO" sz="3200" dirty="0"/>
              <a:t>R-/S-matematikk: 0,5 poeng per år</a:t>
            </a:r>
            <a:endParaRPr lang="nb-NO" sz="3200" dirty="0">
              <a:cs typeface="Calibri"/>
            </a:endParaRPr>
          </a:p>
          <a:p>
            <a:pPr lvl="1"/>
            <a:r>
              <a:rPr lang="nb-NO" sz="3200" dirty="0"/>
              <a:t>R2 matematikk: 1 poeng</a:t>
            </a:r>
            <a:endParaRPr lang="nb-NO" sz="3200" dirty="0">
              <a:cs typeface="Calibri"/>
            </a:endParaRPr>
          </a:p>
          <a:p>
            <a:pPr lvl="1"/>
            <a:r>
              <a:rPr lang="nb-NO" sz="3200" dirty="0"/>
              <a:t>Fysikk 2: 1 poeng</a:t>
            </a:r>
            <a:endParaRPr lang="nb-NO" sz="3200" dirty="0">
              <a:cs typeface="Calibri"/>
            </a:endParaRPr>
          </a:p>
          <a:p>
            <a:pPr lvl="1"/>
            <a:r>
              <a:rPr lang="nb-NO" sz="3200"/>
              <a:t>Øvrige realfag: 0,5 poeng</a:t>
            </a:r>
            <a:endParaRPr lang="nb-NO">
              <a:solidFill>
                <a:srgbClr val="FF0000"/>
              </a:solidFill>
              <a:latin typeface="Verdana"/>
              <a:ea typeface="Verdana"/>
            </a:endParaRPr>
          </a:p>
          <a:p>
            <a:pPr lvl="1"/>
            <a:r>
              <a:rPr lang="nb-NO" sz="3200" dirty="0">
                <a:solidFill>
                  <a:srgbClr val="FF0000"/>
                </a:solidFill>
                <a:latin typeface="Verdana"/>
                <a:ea typeface="Verdana"/>
              </a:rPr>
              <a:t>Maksimalt</a:t>
            </a:r>
            <a:r>
              <a:rPr lang="nb-NO" sz="3200" dirty="0">
                <a:solidFill>
                  <a:srgbClr val="FF0000"/>
                </a:solidFill>
                <a:latin typeface="Verdana"/>
                <a:ea typeface="Verdana"/>
                <a:cs typeface="Verdana" panose="020B0604030504040204" pitchFamily="34" charset="0"/>
              </a:rPr>
              <a:t> antall poeng fra VGS er 4.</a:t>
            </a:r>
            <a:endParaRPr lang="nb-NO" dirty="0">
              <a:solidFill>
                <a:srgbClr val="FF0000"/>
              </a:solidFill>
              <a:latin typeface="Verdana"/>
              <a:ea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12138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Informasjon om </a:t>
            </a:r>
            <a:r>
              <a:rPr lang="nb-NO" sz="7200" dirty="0" err="1">
                <a:solidFill>
                  <a:schemeClr val="bg1"/>
                </a:solidFill>
              </a:rPr>
              <a:t>Augstana</a:t>
            </a:r>
            <a:endParaRPr lang="nb-NO" sz="7200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pic>
        <p:nvPicPr>
          <p:cNvPr id="2" name="Bilde 1" descr="Augustana University - YouTube">
            <a:extLst>
              <a:ext uri="{FF2B5EF4-FFF2-40B4-BE49-F238E27FC236}">
                <a16:creationId xmlns:a16="http://schemas.microsoft.com/office/drawing/2014/main" id="{E6181F8A-7265-E6AD-8046-3B4347086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575" y="1295400"/>
            <a:ext cx="528637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047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A854A6-6E06-D689-D03E-2169E9932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459FF707-E7D2-52E4-F190-7B6314935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 err="1">
                <a:solidFill>
                  <a:schemeClr val="bg1"/>
                </a:solidFill>
              </a:rPr>
              <a:t>Foreldrekonferansar</a:t>
            </a:r>
            <a:r>
              <a:rPr lang="nb-NO" sz="7200" dirty="0">
                <a:solidFill>
                  <a:schemeClr val="bg1"/>
                </a:solidFill>
              </a:rPr>
              <a:t> </a:t>
            </a:r>
            <a:endParaRPr lang="nb-NO" sz="7200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3908F8-A482-4782-DE6E-DBA87742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E3B0E9D-FBF0-EE81-BABE-BD57A31767A0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F400BF-0927-46C3-6716-A1BA7B38D225}"/>
              </a:ext>
            </a:extLst>
          </p:cNvPr>
          <p:cNvSpPr txBox="1"/>
          <p:nvPr/>
        </p:nvSpPr>
        <p:spPr>
          <a:xfrm>
            <a:off x="886046" y="1718930"/>
            <a:ext cx="10442943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>
                <a:cs typeface="Calibri"/>
              </a:rPr>
              <a:t>Dere </a:t>
            </a:r>
            <a:r>
              <a:rPr lang="en-US" sz="3600" err="1">
                <a:cs typeface="Calibri"/>
              </a:rPr>
              <a:t>blir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invitert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til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foreldrekonferanser</a:t>
            </a:r>
            <a:r>
              <a:rPr lang="en-US" sz="3600" dirty="0">
                <a:cs typeface="Calibri"/>
              </a:rPr>
              <a:t> den 24.-25.januar 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cs typeface="Calibri"/>
              </a:rPr>
              <a:t>Her </a:t>
            </a:r>
            <a:r>
              <a:rPr lang="en-US" sz="3600" err="1">
                <a:cs typeface="Calibri"/>
              </a:rPr>
              <a:t>kan</a:t>
            </a:r>
            <a:r>
              <a:rPr lang="en-US" sz="3600" dirty="0">
                <a:cs typeface="Calibri"/>
              </a:rPr>
              <a:t> man </a:t>
            </a:r>
            <a:r>
              <a:rPr lang="en-US" sz="3600" err="1">
                <a:cs typeface="Calibri"/>
              </a:rPr>
              <a:t>melde</a:t>
            </a:r>
            <a:r>
              <a:rPr lang="en-US" sz="3600" dirty="0">
                <a:cs typeface="Calibri"/>
              </a:rPr>
              <a:t> seg </a:t>
            </a:r>
            <a:r>
              <a:rPr lang="en-US" sz="3600" err="1">
                <a:cs typeface="Calibri"/>
              </a:rPr>
              <a:t>på</a:t>
            </a:r>
            <a:r>
              <a:rPr lang="en-US" sz="3600" dirty="0">
                <a:cs typeface="Calibri"/>
              </a:rPr>
              <a:t> </a:t>
            </a:r>
            <a:r>
              <a:rPr lang="en-US" sz="3600" err="1">
                <a:cs typeface="Calibri"/>
              </a:rPr>
              <a:t>ti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minutters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samtaler</a:t>
            </a:r>
            <a:r>
              <a:rPr lang="en-US" sz="3600" dirty="0">
                <a:cs typeface="Calibri"/>
              </a:rPr>
              <a:t> med </a:t>
            </a:r>
            <a:r>
              <a:rPr lang="en-US" sz="3600" err="1">
                <a:cs typeface="Calibri"/>
              </a:rPr>
              <a:t>hver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enkelt</a:t>
            </a:r>
            <a:r>
              <a:rPr lang="en-US" sz="3600" dirty="0">
                <a:cs typeface="Calibri"/>
              </a:rPr>
              <a:t> </a:t>
            </a:r>
            <a:r>
              <a:rPr lang="en-US" sz="3600" err="1">
                <a:cs typeface="Calibri"/>
              </a:rPr>
              <a:t>faglærer</a:t>
            </a:r>
            <a:r>
              <a:rPr lang="en-US" sz="3600" dirty="0">
                <a:cs typeface="Calibri"/>
              </a:rPr>
              <a:t> (</a:t>
            </a:r>
            <a:r>
              <a:rPr lang="en-US" sz="3600" err="1">
                <a:cs typeface="Calibri"/>
              </a:rPr>
              <a:t>i</a:t>
            </a:r>
            <a:r>
              <a:rPr lang="en-US" sz="3600" dirty="0">
                <a:cs typeface="Calibri"/>
              </a:rPr>
              <a:t> </a:t>
            </a:r>
            <a:r>
              <a:rPr lang="en-US" sz="3600" err="1">
                <a:cs typeface="Calibri"/>
              </a:rPr>
              <a:t>avsluttende</a:t>
            </a:r>
            <a:r>
              <a:rPr lang="en-US" sz="3600" dirty="0">
                <a:cs typeface="Calibri"/>
              </a:rPr>
              <a:t> fag) 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cs typeface="Calibri"/>
              </a:rPr>
              <a:t>Egen </a:t>
            </a:r>
            <a:r>
              <a:rPr lang="en-US" sz="3600" dirty="0" err="1">
                <a:cs typeface="Calibri"/>
              </a:rPr>
              <a:t>sms</a:t>
            </a:r>
            <a:r>
              <a:rPr lang="en-US" sz="3600" dirty="0">
                <a:cs typeface="Calibri"/>
              </a:rPr>
              <a:t> med </a:t>
            </a:r>
            <a:r>
              <a:rPr lang="en-US" sz="3600" dirty="0" err="1">
                <a:cs typeface="Calibri"/>
              </a:rPr>
              <a:t>informasjon</a:t>
            </a:r>
            <a:r>
              <a:rPr lang="en-US" sz="3600" dirty="0">
                <a:cs typeface="Calibri"/>
              </a:rPr>
              <a:t> om </a:t>
            </a:r>
            <a:r>
              <a:rPr lang="en-US" sz="3600" dirty="0" err="1">
                <a:cs typeface="Calibri"/>
              </a:rPr>
              <a:t>påmelding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kommer</a:t>
            </a:r>
            <a:r>
              <a:rPr lang="en-US" sz="3600" dirty="0">
                <a:cs typeface="Calibri"/>
              </a:rPr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cs typeface="Calibri"/>
              </a:rPr>
              <a:t>Bruk </a:t>
            </a:r>
            <a:r>
              <a:rPr lang="en-US" sz="3600" dirty="0" err="1">
                <a:cs typeface="Calibri"/>
              </a:rPr>
              <a:t>gjerne</a:t>
            </a:r>
            <a:r>
              <a:rPr lang="en-US" sz="3600" dirty="0">
                <a:cs typeface="Calibri"/>
              </a:rPr>
              <a:t>: </a:t>
            </a:r>
            <a:r>
              <a:rPr lang="en-US" sz="3600" dirty="0">
                <a:cs typeface="Calibri"/>
                <a:hlinkClick r:id="rId2"/>
              </a:rPr>
              <a:t>www.stpg.no</a:t>
            </a:r>
            <a:r>
              <a:rPr lang="en-US" sz="3600" dirty="0">
                <a:cs typeface="Calibri"/>
              </a:rPr>
              <a:t>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60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Vurdering og inntak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438150" y="1191465"/>
            <a:ext cx="8705850" cy="55707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971550" lvl="1" indent="-514350">
              <a:buAutoNum type="arabicPeriod"/>
            </a:pPr>
            <a:r>
              <a:rPr lang="nb-NO" sz="2800" dirty="0">
                <a:latin typeface="Verdana"/>
                <a:ea typeface="Verdana"/>
                <a:cs typeface="Verdana" panose="020B0604030504040204" pitchFamily="34" charset="0"/>
              </a:rPr>
              <a:t>10 % regel, 15 % etter søknad</a:t>
            </a:r>
          </a:p>
          <a:p>
            <a:pPr marL="971550" lvl="1" indent="-514350">
              <a:buAutoNum type="arabicPeriod"/>
            </a:pPr>
            <a:r>
              <a:rPr lang="nb-NO" sz="2800" dirty="0">
                <a:latin typeface="Verdana"/>
                <a:ea typeface="Verdana"/>
                <a:cs typeface="Verdana" panose="020B0604030504040204" pitchFamily="34" charset="0"/>
              </a:rPr>
              <a:t>Karaktergrunnlag</a:t>
            </a:r>
          </a:p>
          <a:p>
            <a:pPr marL="971550" lvl="1" indent="-514350">
              <a:buAutoNum type="arabicPeriod"/>
            </a:pPr>
            <a:endParaRPr lang="nb-NO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nb-NO" sz="2800" dirty="0">
                <a:latin typeface="Verdana"/>
                <a:ea typeface="Verdana"/>
                <a:cs typeface="Verdana" panose="020B0604030504040204" pitchFamily="34" charset="0"/>
              </a:rPr>
              <a:t>Elever som går på skolen får 100 tilleggspoeng ved søknad til samme skole som prioritet 1. Velger en annen skole som 1. valg får en ikke disse poengene i det hele tatt.</a:t>
            </a:r>
          </a:p>
          <a:p>
            <a:pPr lvl="1"/>
            <a:endParaRPr lang="nb-NO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nb-NO" sz="2800" dirty="0">
                <a:latin typeface="Verdana"/>
                <a:ea typeface="Verdana"/>
                <a:cs typeface="Verdana" panose="020B0604030504040204" pitchFamily="34" charset="0"/>
              </a:rPr>
              <a:t>Elever må være kvalifisert for å komme inn i Vg2.</a:t>
            </a:r>
          </a:p>
          <a:p>
            <a:pPr lvl="1"/>
            <a:r>
              <a:rPr lang="nb-NO" sz="2800" dirty="0">
                <a:latin typeface="Verdana"/>
                <a:ea typeface="Verdana"/>
                <a:cs typeface="Verdana" panose="020B0604030504040204" pitchFamily="34" charset="0"/>
              </a:rPr>
              <a:t>2 eller færre IV-er og 1-ere.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0524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F50929-7512-A37A-E7A1-02DF6DE99B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5C8D9C4B-B14C-CE58-51FB-65D462AF9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Inntak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B1109F-3CD4-3B39-F26E-4086DA783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C3A3D80-A6D5-85B9-B7D0-0EDB1C5FE498}"/>
              </a:ext>
            </a:extLst>
          </p:cNvPr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CBC07B9-FD92-9613-CA43-43B87F1753D5}"/>
              </a:ext>
            </a:extLst>
          </p:cNvPr>
          <p:cNvSpPr/>
          <p:nvPr/>
        </p:nvSpPr>
        <p:spPr>
          <a:xfrm>
            <a:off x="438150" y="1191465"/>
            <a:ext cx="8705850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/>
            <a:r>
              <a:rPr lang="nb-NO" sz="2800" dirty="0">
                <a:solidFill>
                  <a:srgbClr val="000000"/>
                </a:solidFill>
                <a:latin typeface="Verdana"/>
                <a:ea typeface="Verdana"/>
              </a:rPr>
              <a:t>Elevene må søke om skoleplass hvert år.</a:t>
            </a:r>
          </a:p>
          <a:p>
            <a:pPr lvl="1"/>
            <a:r>
              <a:rPr lang="nb-NO" sz="2800" dirty="0">
                <a:solidFill>
                  <a:srgbClr val="000000"/>
                </a:solidFill>
                <a:latin typeface="Verdana"/>
                <a:ea typeface="Verdana"/>
              </a:rPr>
              <a:t>Søknadsfrist i </a:t>
            </a:r>
            <a:r>
              <a:rPr lang="nb-NO" sz="2800" dirty="0" err="1">
                <a:solidFill>
                  <a:srgbClr val="000000"/>
                </a:solidFill>
                <a:latin typeface="Verdana"/>
                <a:ea typeface="Verdana"/>
              </a:rPr>
              <a:t>vigo</a:t>
            </a:r>
            <a:r>
              <a:rPr lang="nb-NO" sz="2800" dirty="0">
                <a:solidFill>
                  <a:srgbClr val="000000"/>
                </a:solidFill>
                <a:latin typeface="Verdana"/>
                <a:ea typeface="Verdana"/>
              </a:rPr>
              <a:t>: 1. mars</a:t>
            </a:r>
          </a:p>
        </p:txBody>
      </p:sp>
    </p:spTree>
    <p:extLst>
      <p:ext uri="{BB962C8B-B14F-4D97-AF65-F5344CB8AC3E}">
        <p14:creationId xmlns:p14="http://schemas.microsoft.com/office/powerpoint/2010/main" val="386810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Eksamen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705015" y="1379754"/>
            <a:ext cx="11287125" cy="41549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400" dirty="0">
                <a:latin typeface="Verdana"/>
                <a:ea typeface="Verdana"/>
              </a:rPr>
              <a:t>Informasjon om eksamen 12. mai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  <a:ea typeface="Verdana"/>
              </a:rPr>
              <a:t>20 % av elevene på VG1 blir trukket ut til skriftlig eller muntlig eksamen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  <a:ea typeface="Verdana"/>
              </a:rPr>
              <a:t>Alle elevene på VG2 skal opp til en muntlig eller skriftlig eksamen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  <a:ea typeface="Verdana"/>
              </a:rPr>
              <a:t>På VG3skal alle eleven opp til 3 skriftlige eksamener, der norsk hovedmål er en av dem og en muntlig eksamen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  <a:ea typeface="Verdana"/>
              </a:rPr>
              <a:t>1 til eksamen gir rett til ny prøve, legeerklæring ved eksamen gir utsatt prøve/uten dokumentasjon må eleven selv melde seg opp som privatist, IV i standpunkt gir ingen rett.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  <a:ea typeface="Verdana"/>
              </a:rPr>
              <a:t>Eksamen overstyrer standpunkt ved henblikk på bestått</a:t>
            </a:r>
          </a:p>
        </p:txBody>
      </p:sp>
    </p:spTree>
    <p:extLst>
      <p:ext uri="{BB962C8B-B14F-4D97-AF65-F5344CB8AC3E}">
        <p14:creationId xmlns:p14="http://schemas.microsoft.com/office/powerpoint/2010/main" val="283848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Standpunktkarakterer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77200" y="6489700"/>
            <a:ext cx="4114800" cy="365125"/>
          </a:xfrm>
        </p:spPr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602331" y="1101206"/>
            <a:ext cx="11444635" cy="58908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2200" dirty="0"/>
              <a:t>VG1: matematikk, samfunnsfag, naturfag, engelsk, geografi</a:t>
            </a:r>
            <a:endParaRPr lang="nb-NO" sz="2200" dirty="0">
              <a:cs typeface="Calibri"/>
            </a:endParaRPr>
          </a:p>
          <a:p>
            <a:r>
              <a:rPr lang="nb-NO" sz="2200" dirty="0"/>
              <a:t>VG2: fremmedspråk, matematikk og alle programfagene.</a:t>
            </a:r>
            <a:endParaRPr lang="nb-NO" sz="2200" dirty="0">
              <a:cs typeface="Calibri"/>
            </a:endParaRPr>
          </a:p>
          <a:p>
            <a:r>
              <a:rPr lang="nb-NO" sz="2200" dirty="0"/>
              <a:t>VG3: Alle fag.</a:t>
            </a:r>
            <a:endParaRPr lang="nb-NO" sz="2200" dirty="0">
              <a:cs typeface="Calibri"/>
            </a:endParaRPr>
          </a:p>
          <a:p>
            <a:endParaRPr lang="nb-NO" sz="2200" dirty="0">
              <a:cs typeface="Calibri"/>
            </a:endParaRPr>
          </a:p>
          <a:p>
            <a:r>
              <a:rPr lang="nb-NO" sz="2200" dirty="0"/>
              <a:t>Flere enn to IV eller 1 gjør at en ikke blir tatt opp på neste trinn.</a:t>
            </a:r>
            <a:endParaRPr lang="nb-NO" sz="2200" dirty="0">
              <a:cs typeface="Calibri"/>
            </a:endParaRPr>
          </a:p>
          <a:p>
            <a:endParaRPr lang="nb-NO" sz="2200" dirty="0">
              <a:cs typeface="Calibri"/>
            </a:endParaRPr>
          </a:p>
          <a:p>
            <a:r>
              <a:rPr lang="nn-NO" sz="2200" dirty="0"/>
              <a:t>Standpunktkarakteren må baserast på eit breitt vurderingsgrunnlag som samla viser kompetansen eleven har i faget, jf. § 3-3. Eleven skal ha høve til å forbetre kompetansen sin i faget inntil standpunktkarakteren er fastsett. Eleven skal bli gjort kjend med kva det er lagt vekt på i fastsetjinga av hennar eller hans standpunktkarakter.</a:t>
            </a:r>
            <a:endParaRPr lang="nn-NO" sz="2200" dirty="0">
              <a:cs typeface="Calibri"/>
            </a:endParaRPr>
          </a:p>
          <a:p>
            <a:endParaRPr lang="nn-NO" sz="1600" dirty="0">
              <a:cs typeface="Calibri"/>
            </a:endParaRPr>
          </a:p>
          <a:p>
            <a:r>
              <a:rPr lang="nb-NO" sz="1600" b="1" dirty="0"/>
              <a:t>§ 3-3.Grunnlaget for vurdering i fag</a:t>
            </a:r>
            <a:endParaRPr lang="nb-NO" sz="1600" b="1">
              <a:cs typeface="Calibri"/>
            </a:endParaRPr>
          </a:p>
          <a:p>
            <a:r>
              <a:rPr lang="nb-NO" sz="1600" dirty="0"/>
              <a:t>Grunnlaget for vurdering i fag er </a:t>
            </a:r>
            <a:r>
              <a:rPr lang="nb-NO" sz="1600" dirty="0" err="1"/>
              <a:t>dei</a:t>
            </a:r>
            <a:r>
              <a:rPr lang="nb-NO" sz="1600" dirty="0"/>
              <a:t> samla kompetansemåla i </a:t>
            </a:r>
            <a:r>
              <a:rPr lang="nb-NO" sz="1600" dirty="0" err="1"/>
              <a:t>læreplanane</a:t>
            </a:r>
            <a:r>
              <a:rPr lang="nb-NO" sz="1600" dirty="0"/>
              <a:t> for fag.</a:t>
            </a:r>
            <a:endParaRPr lang="nb-NO" sz="1600" dirty="0">
              <a:cs typeface="Calibri"/>
            </a:endParaRPr>
          </a:p>
          <a:p>
            <a:r>
              <a:rPr lang="nb-NO" sz="1600" dirty="0"/>
              <a:t>I vurderinga i fag skal </a:t>
            </a:r>
            <a:r>
              <a:rPr lang="nb-NO" sz="1600" dirty="0" err="1"/>
              <a:t>ikkje</a:t>
            </a:r>
            <a:r>
              <a:rPr lang="nb-NO" sz="1600" dirty="0"/>
              <a:t> </a:t>
            </a:r>
            <a:r>
              <a:rPr lang="nb-NO" sz="1600" dirty="0" err="1"/>
              <a:t>føresetnadene</a:t>
            </a:r>
            <a:r>
              <a:rPr lang="nb-NO" sz="1600" dirty="0"/>
              <a:t> til den enkelte, </a:t>
            </a:r>
            <a:r>
              <a:rPr lang="nb-NO" sz="1600" dirty="0" err="1"/>
              <a:t>fråvær</a:t>
            </a:r>
            <a:r>
              <a:rPr lang="nb-NO" sz="1600" dirty="0"/>
              <a:t>, eller forhold knytte til ordenen og </a:t>
            </a:r>
            <a:r>
              <a:rPr lang="nb-NO" sz="1600" dirty="0" err="1"/>
              <a:t>åtferda</a:t>
            </a:r>
            <a:r>
              <a:rPr lang="nb-NO" sz="1600" dirty="0"/>
              <a:t> til eleven, lærlingen eller lærekandidaten </a:t>
            </a:r>
            <a:r>
              <a:rPr lang="nb-NO" sz="1600" dirty="0" err="1"/>
              <a:t>trekkjast</a:t>
            </a:r>
            <a:r>
              <a:rPr lang="nb-NO" sz="1600" dirty="0"/>
              <a:t> inn. I faget kroppsøving skal innsatsen til eleven </a:t>
            </a:r>
            <a:r>
              <a:rPr lang="nb-NO" sz="1600" dirty="0" err="1"/>
              <a:t>vere</a:t>
            </a:r>
            <a:r>
              <a:rPr lang="nb-NO" sz="1600" dirty="0"/>
              <a:t> </a:t>
            </a:r>
            <a:r>
              <a:rPr lang="nb-NO" sz="1600" dirty="0" err="1"/>
              <a:t>ein</a:t>
            </a:r>
            <a:r>
              <a:rPr lang="nb-NO" sz="1600" dirty="0"/>
              <a:t> del av grunnlaget for vurdering.</a:t>
            </a:r>
            <a:endParaRPr lang="nb-NO" sz="1600" dirty="0">
              <a:cs typeface="Calibri"/>
            </a:endParaRPr>
          </a:p>
          <a:p>
            <a:r>
              <a:rPr lang="nb-NO" sz="1600" dirty="0"/>
              <a:t>Eleven, lærlingen skal møte fram og delta aktivt i opplæringa slik at </a:t>
            </a:r>
            <a:r>
              <a:rPr lang="nb-NO" sz="1600" dirty="0" err="1"/>
              <a:t>læraren</a:t>
            </a:r>
            <a:r>
              <a:rPr lang="nb-NO" sz="1600" dirty="0"/>
              <a:t> får grunnlag til å vurdere eleven, sin kompetanse i faget. </a:t>
            </a:r>
            <a:r>
              <a:rPr lang="nb-NO" sz="1600" dirty="0" err="1"/>
              <a:t>Læraren</a:t>
            </a:r>
            <a:r>
              <a:rPr lang="nb-NO" sz="1600" dirty="0"/>
              <a:t> skal </a:t>
            </a:r>
            <a:r>
              <a:rPr lang="nb-NO" sz="1600" dirty="0" err="1"/>
              <a:t>leggje</a:t>
            </a:r>
            <a:r>
              <a:rPr lang="nb-NO" sz="1600" dirty="0"/>
              <a:t> til rette for at han eller ho får </a:t>
            </a:r>
            <a:r>
              <a:rPr lang="nb-NO" sz="1600" dirty="0" err="1"/>
              <a:t>eit</a:t>
            </a:r>
            <a:r>
              <a:rPr lang="nb-NO" sz="1600" dirty="0"/>
              <a:t> </a:t>
            </a:r>
            <a:r>
              <a:rPr lang="nb-NO" sz="1600" dirty="0" err="1"/>
              <a:t>tilstrekkeleg</a:t>
            </a:r>
            <a:r>
              <a:rPr lang="nb-NO" sz="1600" dirty="0"/>
              <a:t> grunnlag for å vurdere kompetansen til eleven. Stort </a:t>
            </a:r>
            <a:r>
              <a:rPr lang="nb-NO" sz="1600" dirty="0" err="1"/>
              <a:t>fråvær</a:t>
            </a:r>
            <a:r>
              <a:rPr lang="nb-NO" sz="1600" dirty="0"/>
              <a:t> eller andre </a:t>
            </a:r>
            <a:r>
              <a:rPr lang="nb-NO" sz="1600" dirty="0" err="1"/>
              <a:t>særlege</a:t>
            </a:r>
            <a:r>
              <a:rPr lang="nb-NO" sz="1600" dirty="0"/>
              <a:t> </a:t>
            </a:r>
            <a:r>
              <a:rPr lang="nb-NO" sz="1600" dirty="0" err="1"/>
              <a:t>grunnar</a:t>
            </a:r>
            <a:r>
              <a:rPr lang="nb-NO" sz="1600" dirty="0"/>
              <a:t> kan føre til at </a:t>
            </a:r>
            <a:r>
              <a:rPr lang="nb-NO" sz="1600" dirty="0" err="1"/>
              <a:t>læraren</a:t>
            </a:r>
            <a:r>
              <a:rPr lang="nb-NO" sz="1600" dirty="0"/>
              <a:t> </a:t>
            </a:r>
            <a:r>
              <a:rPr lang="nb-NO" sz="1600" dirty="0" err="1"/>
              <a:t>ikkje</a:t>
            </a:r>
            <a:r>
              <a:rPr lang="nb-NO" sz="1600" dirty="0"/>
              <a:t> har </a:t>
            </a:r>
            <a:r>
              <a:rPr lang="nb-NO" sz="1600" dirty="0" err="1"/>
              <a:t>tilstrekkeleg</a:t>
            </a:r>
            <a:r>
              <a:rPr lang="nb-NO" sz="1600" dirty="0"/>
              <a:t> grunnlag for å gi halvårsvurdering med karakter eller standpunktkarakter.</a:t>
            </a:r>
            <a:endParaRPr lang="nb-NO" sz="1600" dirty="0">
              <a:cs typeface="Calibri"/>
            </a:endParaRP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400" dirty="0"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8676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Klagerett</a:t>
            </a:r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866775" y="1191465"/>
            <a:ext cx="10677525" cy="560768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Hva kan klages på?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671830" lvl="1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Sluttvurderinger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982980" lvl="2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Informasjon om mål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982980" lvl="2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At skolen har utarbeidet vurderingskriterier i samsvar med kompetansemålene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982980" lvl="2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Fått underveisvurdering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982980" lvl="2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Egenvurdering er gjennomført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982980" lvl="2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Ved IV at det ikke er gitt varsel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982980" lvl="2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Ved nedsatt Orden/atferd ikke er gitt varsel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671830" lvl="1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Skriftlig eksamen</a:t>
            </a:r>
            <a:endParaRPr lang="nb-NO" sz="2800">
              <a:latin typeface="Calibri"/>
              <a:ea typeface="Cambria"/>
              <a:cs typeface="Calibri"/>
            </a:endParaRPr>
          </a:p>
          <a:p>
            <a:pPr marL="982980" lvl="2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r>
              <a:rPr lang="nb-NO" sz="2800" dirty="0">
                <a:latin typeface="Calibri"/>
                <a:cs typeface="Calibri"/>
              </a:rPr>
              <a:t>Trenger ingen begrunnelse, blir sendt til ny vurdering</a:t>
            </a:r>
            <a:endParaRPr lang="nb-NO" sz="2800">
              <a:latin typeface="Calibri"/>
              <a:ea typeface="Cambr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072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1061919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7200" dirty="0">
                <a:solidFill>
                  <a:schemeClr val="bg1"/>
                </a:solidFill>
              </a:rPr>
              <a:t>Klagefrister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838200" y="1543890"/>
            <a:ext cx="9839325" cy="40072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3600" dirty="0"/>
              <a:t>10 dager fra opplysning om karakteren foreligger</a:t>
            </a:r>
            <a:endParaRPr lang="nb-NO" sz="3600">
              <a:cs typeface="Calibri"/>
            </a:endParaRPr>
          </a:p>
          <a:p>
            <a:pPr marL="800100" lvl="1" indent="-342900">
              <a:buFont typeface="Calibri"/>
              <a:buChar char="-"/>
            </a:pPr>
            <a:r>
              <a:rPr lang="nb-NO" sz="3600" dirty="0"/>
              <a:t>Klagefristen fryses hvis en ber om begrunnelse for karakteren frem til begrunnelse er gitt</a:t>
            </a:r>
            <a:endParaRPr lang="nb-NO" sz="3600">
              <a:cs typeface="Calibri"/>
            </a:endParaRPr>
          </a:p>
          <a:p>
            <a:pPr marL="800100" lvl="1" indent="-342900">
              <a:buFont typeface="Calibri"/>
              <a:buChar char="-"/>
            </a:pPr>
            <a:r>
              <a:rPr lang="nb-NO" sz="3600" dirty="0"/>
              <a:t>Klagen sendes skolen</a:t>
            </a:r>
            <a:endParaRPr lang="nb-NO" sz="3600">
              <a:cs typeface="Calibri"/>
            </a:endParaRPr>
          </a:p>
          <a:p>
            <a:pPr marL="800100" lvl="1" indent="-342900">
              <a:buFont typeface="Calibri"/>
              <a:buChar char="-"/>
            </a:pPr>
            <a:r>
              <a:rPr lang="nb-NO" sz="3600" dirty="0"/>
              <a:t>Klagen blir behandlet av ekstern oppnevnt klagenemd</a:t>
            </a:r>
            <a:endParaRPr lang="nb-NO" sz="3600">
              <a:cs typeface="Calibri"/>
            </a:endParaRPr>
          </a:p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32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2405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0890" y="5672137"/>
            <a:ext cx="9144000" cy="477018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FF0000"/>
                </a:solidFill>
              </a:rPr>
              <a:t>NB! R2 gjelder som fordypning i både realfag og samfunnsfag!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0629" y="29762"/>
            <a:ext cx="11924522" cy="804744"/>
          </a:xfrm>
          <a:solidFill>
            <a:srgbClr val="22639E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1"/>
            <a:r>
              <a:rPr lang="nb-NO" sz="4400" dirty="0">
                <a:solidFill>
                  <a:schemeClr val="bg1"/>
                </a:solidFill>
                <a:latin typeface="Verdana"/>
                <a:ea typeface="Verdana"/>
                <a:cs typeface="Verdana" panose="020B0604030504040204" pitchFamily="34" charset="0"/>
              </a:rPr>
              <a:t>Matematikk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489700"/>
            <a:ext cx="4114800" cy="365125"/>
          </a:xfrm>
        </p:spPr>
        <p:txBody>
          <a:bodyPr/>
          <a:lstStyle/>
          <a:p>
            <a:r>
              <a:rPr lang="sv-SE"/>
              <a:t>St. Paul gymnas Nygårdsgaten 124 5008 Bergen Tlf 55215930</a:t>
            </a:r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906684" y="109168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A63212"/>
              </a:buClr>
              <a:buSzPct val="95000"/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691558" y="995452"/>
            <a:ext cx="7978001" cy="236988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/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Alle må velge en form for matematikk i VG2</a:t>
            </a:r>
          </a:p>
          <a:p>
            <a:pPr lvl="1"/>
            <a:endParaRPr lang="nb-NO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R-matematikk 	– 5 timer per uke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b-NO" sz="2400" dirty="0">
                <a:latin typeface="Verdana"/>
                <a:ea typeface="Verdana"/>
                <a:cs typeface="Verdana" panose="020B0604030504040204" pitchFamily="34" charset="0"/>
              </a:rPr>
              <a:t>P-matematikk 	– 3 timer per uke</a:t>
            </a:r>
          </a:p>
          <a:p>
            <a:pPr lvl="1"/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Cambria"/>
            </a:endParaRPr>
          </a:p>
        </p:txBody>
      </p:sp>
      <p:pic>
        <p:nvPicPr>
          <p:cNvPr id="7" name="Bild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2881312"/>
            <a:ext cx="5495925" cy="1638300"/>
          </a:xfrm>
          <a:prstGeom prst="rect">
            <a:avLst/>
          </a:prstGeom>
        </p:spPr>
      </p:pic>
      <p:pic>
        <p:nvPicPr>
          <p:cNvPr id="8" name="Bild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4319587"/>
            <a:ext cx="5581650" cy="1381125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78771414-F418-BE6B-89B2-CD04D4B2B629}"/>
              </a:ext>
            </a:extLst>
          </p:cNvPr>
          <p:cNvSpPr/>
          <p:nvPr/>
        </p:nvSpPr>
        <p:spPr>
          <a:xfrm>
            <a:off x="6292644" y="3551903"/>
            <a:ext cx="430161" cy="2335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C6AC3FB-EEF7-2552-FF48-D6773EF432C1}"/>
              </a:ext>
            </a:extLst>
          </p:cNvPr>
          <p:cNvSpPr/>
          <p:nvPr/>
        </p:nvSpPr>
        <p:spPr>
          <a:xfrm>
            <a:off x="8080885" y="3551902"/>
            <a:ext cx="430161" cy="2335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60E1264-6099-E1C1-74D5-55B825F55994}"/>
              </a:ext>
            </a:extLst>
          </p:cNvPr>
          <p:cNvSpPr/>
          <p:nvPr/>
        </p:nvSpPr>
        <p:spPr>
          <a:xfrm>
            <a:off x="6329515" y="4977580"/>
            <a:ext cx="430161" cy="2335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955B23F-7350-229C-015F-1DAE8F1426AE}"/>
              </a:ext>
            </a:extLst>
          </p:cNvPr>
          <p:cNvSpPr/>
          <p:nvPr/>
        </p:nvSpPr>
        <p:spPr>
          <a:xfrm>
            <a:off x="8154628" y="5094338"/>
            <a:ext cx="430161" cy="2335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53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C67782DD6FE43BB28C0B8FF9B1E36" ma:contentTypeVersion="18" ma:contentTypeDescription="Create a new document." ma:contentTypeScope="" ma:versionID="0bd3b1548f8990dff6cc9e23c616d9da">
  <xsd:schema xmlns:xsd="http://www.w3.org/2001/XMLSchema" xmlns:xs="http://www.w3.org/2001/XMLSchema" xmlns:p="http://schemas.microsoft.com/office/2006/metadata/properties" xmlns:ns2="87509837-0542-498e-b722-3090cbde6d50" xmlns:ns3="1502a4da-fe38-45aa-b1b4-f646df14b699" targetNamespace="http://schemas.microsoft.com/office/2006/metadata/properties" ma:root="true" ma:fieldsID="1e1a7faeddec4ceea90fd37d4737d250" ns2:_="" ns3:_="">
    <xsd:import namespace="87509837-0542-498e-b722-3090cbde6d50"/>
    <xsd:import namespace="1502a4da-fe38-45aa-b1b4-f646df14b6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Info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09837-0542-498e-b722-3090cbde6d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Info" ma:index="17" nillable="true" ma:displayName="Info" ma:format="Dropdown" ma:internalName="Info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0d055a9-e7d1-43c4-b3aa-8aa3071c89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2a4da-fe38-45aa-b1b4-f646df14b69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1b00518-f090-46bb-abcb-c4850e8299fe}" ma:internalName="TaxCatchAll" ma:showField="CatchAllData" ma:web="1502a4da-fe38-45aa-b1b4-f646df14b6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509837-0542-498e-b722-3090cbde6d50">
      <Terms xmlns="http://schemas.microsoft.com/office/infopath/2007/PartnerControls"/>
    </lcf76f155ced4ddcb4097134ff3c332f>
    <Info xmlns="87509837-0542-498e-b722-3090cbde6d50" xsi:nil="true"/>
    <TaxCatchAll xmlns="1502a4da-fe38-45aa-b1b4-f646df14b699" xsi:nil="true"/>
  </documentManagement>
</p:properties>
</file>

<file path=customXml/itemProps1.xml><?xml version="1.0" encoding="utf-8"?>
<ds:datastoreItem xmlns:ds="http://schemas.openxmlformats.org/officeDocument/2006/customXml" ds:itemID="{3B587F23-768D-4207-B376-5F9D70480B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A5AF82-1410-49BF-95E8-11BDDD60E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09837-0542-498e-b722-3090cbde6d50"/>
    <ds:schemaRef ds:uri="1502a4da-fe38-45aa-b1b4-f646df14b6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AA2677-FBBA-4EF9-BB37-C98164A6527F}">
  <ds:schemaRefs>
    <ds:schemaRef ds:uri="http://schemas.microsoft.com/office/2006/metadata/properties"/>
    <ds:schemaRef ds:uri="http://schemas.microsoft.com/office/infopath/2007/PartnerControls"/>
    <ds:schemaRef ds:uri="87509837-0542-498e-b722-3090cbde6d50"/>
    <ds:schemaRef ds:uri="1502a4da-fe38-45aa-b1b4-f646df14b6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596</Words>
  <Application>Microsoft Office PowerPoint</Application>
  <PresentationFormat>Widescreen</PresentationFormat>
  <Paragraphs>80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5" baseType="lpstr">
      <vt:lpstr>Office-tema</vt:lpstr>
      <vt:lpstr>2024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NB! R2 gjelder som fordypning i både realfag og samfunnsfag!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Petter F Gjessing</dc:creator>
  <cp:lastModifiedBy>Linnea Marie Holst Lunde</cp:lastModifiedBy>
  <cp:revision>511</cp:revision>
  <dcterms:created xsi:type="dcterms:W3CDTF">2014-11-17T08:21:53Z</dcterms:created>
  <dcterms:modified xsi:type="dcterms:W3CDTF">2024-01-17T19:29:12Z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0x0101008C5C67782DD6FE43BB28C0B8FF9B1E36</vt:lpwstr>
  </property>
  <property fmtid="{D5CDD505-2E9C-101B-9397-08002B2CF9AE}" pid="3" name="MediaServiceImageTags">
    <vt:lpwstr/>
  </property>
</Properties>
</file>